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6" r:id="rId4"/>
    <p:sldMasterId id="2147483747" r:id="rId5"/>
    <p:sldMasterId id="2147483748" r:id="rId6"/>
    <p:sldMasterId id="2147483749" r:id="rId7"/>
    <p:sldMasterId id="2147483750" r:id="rId8"/>
    <p:sldMasterId id="214748375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</p:sldIdLst>
  <p:sldSz cy="51435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Montserrat ExtraBold"/>
      <p:bold r:id="rId48"/>
      <p:boldItalic r:id="rId49"/>
    </p:embeddedFont>
    <p:embeddedFont>
      <p:font typeface="Poppins ExtraBold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Poppins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MontserratExtraBold-bold.fntdata"/><Relationship Id="rId47" Type="http://schemas.openxmlformats.org/officeDocument/2006/relationships/font" Target="fonts/Poppins-boldItalic.fntdata"/><Relationship Id="rId49" Type="http://schemas.openxmlformats.org/officeDocument/2006/relationships/font" Target="fonts/MontserratExtraBold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PoppinsExtraBold-boldItalic.fntdata"/><Relationship Id="rId50" Type="http://schemas.openxmlformats.org/officeDocument/2006/relationships/font" Target="fonts/PoppinsExtraBold-bold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d23477253_0_5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31d23477253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d23477253_0_6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31d23477253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d23477253_0_6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31d23477253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d23477253_0_6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31d23477253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d23477253_0_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31d23477253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23477253_0_6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1d23477253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d23477253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31d23477253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What is a data structure?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d23477253_0_6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31d23477253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d23477253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31d23477253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d23477253_0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1d23477253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d23477253_0_6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31d23477253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d23477253_0_5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31d2347725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d23477253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31d23477253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1d23477253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31d23477253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d23477253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31d23477253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d23477253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31d23477253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d23477253_0_7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31d23477253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d23477253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31d23477253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d23477253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31d23477253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d23477253_0_7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31d2347725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d23477253_0_7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31d23477253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1d23477253_0_8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31d23477253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d23477253_0_5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31d23477253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d23477253_0_1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31d23477253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d23477253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Welcome to the Grammar Skills Bootcamp Orientation for November 2023. Today, we will cover several important aspects of this program to ensure you have all the information needed for a successful learning experience.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g31d23477253_0_5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d23477253_0_5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1d23477253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d23477253_0_5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1d23477253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d23477253_0_5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31d23477253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d23477253_0_6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31d23477253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Abstraction - the concept of defining complex functionality using a single term. Good for defining high-level bits of functionality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28650" y="654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1400"/>
              <a:buNone/>
              <a:defRPr b="1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1">
  <p:cSld name="Page Break 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12001" y="392205"/>
            <a:ext cx="6595873" cy="4463554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0" name="Google Shape;60;p16"/>
          <p:cNvSpPr txBox="1"/>
          <p:nvPr>
            <p:ph type="title"/>
          </p:nvPr>
        </p:nvSpPr>
        <p:spPr>
          <a:xfrm>
            <a:off x="100925" y="1314425"/>
            <a:ext cx="415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300"/>
              <a:buNone/>
              <a:defRPr b="1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2">
  <p:cSld name="Page Break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erson wearing headphones and using a computer&#10;&#10;Description automatically generated" id="64" name="Google Shape;64;p17"/>
          <p:cNvPicPr preferRelativeResize="0"/>
          <p:nvPr/>
        </p:nvPicPr>
        <p:blipFill rotWithShape="1">
          <a:blip r:embed="rId2">
            <a:alphaModFix/>
          </a:blip>
          <a:srcRect b="7278" l="0" r="0" t="0"/>
          <a:stretch/>
        </p:blipFill>
        <p:spPr>
          <a:xfrm>
            <a:off x="3360766" y="267908"/>
            <a:ext cx="7097877" cy="4395784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">
  <p:cSld name="Page Break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">
  <p:cSld name="Page Break 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73" name="Google Shape;73;p19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">
  <p:cSld name="Page Break 5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77" name="Google Shape;77;p20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2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2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8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 1">
  <p:cSld name="Page Break 4 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129" name="Google Shape;129;p33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 1">
  <p:cSld name="Page Break 5 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133" name="Google Shape;133;p34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 1">
  <p:cSld name="Page Break 3 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137" name="Google Shape;137;p35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37"/>
          <p:cNvSpPr txBox="1"/>
          <p:nvPr>
            <p:ph type="title"/>
          </p:nvPr>
        </p:nvSpPr>
        <p:spPr>
          <a:xfrm>
            <a:off x="628650" y="654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1400"/>
              <a:buNone/>
              <a:defRPr b="1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1">
  <p:cSld name="Page Break 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147" name="Google Shape;147;p39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12001" y="392205"/>
            <a:ext cx="6595873" cy="4463554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8" name="Google Shape;148;p39"/>
          <p:cNvSpPr txBox="1"/>
          <p:nvPr>
            <p:ph type="title"/>
          </p:nvPr>
        </p:nvSpPr>
        <p:spPr>
          <a:xfrm>
            <a:off x="100925" y="1314425"/>
            <a:ext cx="415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300"/>
              <a:buNone/>
              <a:defRPr b="1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39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2">
  <p:cSld name="Page Break 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erson wearing headphones and using a computer&#10;&#10;Description automatically generated" id="152" name="Google Shape;152;p40"/>
          <p:cNvPicPr preferRelativeResize="0"/>
          <p:nvPr/>
        </p:nvPicPr>
        <p:blipFill rotWithShape="1">
          <a:blip r:embed="rId2">
            <a:alphaModFix/>
          </a:blip>
          <a:srcRect b="7278" l="0" r="0" t="0"/>
          <a:stretch/>
        </p:blipFill>
        <p:spPr>
          <a:xfrm>
            <a:off x="3360766" y="267908"/>
            <a:ext cx="7097877" cy="4395784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3" name="Google Shape;153;p40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">
  <p:cSld name="Page Break 3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41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157" name="Google Shape;157;p41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">
  <p:cSld name="Page Break 4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2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42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161" name="Google Shape;161;p42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">
  <p:cSld name="Page Break 5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3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43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165" name="Google Shape;165;p43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 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5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4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45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47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4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4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49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5" name="Google Shape;185;p49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4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7" name="Google Shape;187;p4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5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96" name="Google Shape;196;p5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7" name="Google Shape;197;p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5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5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8" name="Google Shape;208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 1">
  <p:cSld name="Page Break 4 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56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217" name="Google Shape;217;p56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 1">
  <p:cSld name="Page Break 5 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7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57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221" name="Google Shape;221;p57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 1">
  <p:cSld name="Page Break 3 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8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58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225" name="Google Shape;225;p58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8" name="Google Shape;23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" name="Google Shape;24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" name="Google Shape;24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5" name="Google Shape;245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6" name="Google Shape;246;p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6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4" name="Google Shape;25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7" name="Google Shape;25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6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1" name="Google Shape;261;p6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2" name="Google Shape;262;p6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" name="Google Shape;26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66" name="Google Shape;26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9" name="Google Shape;269;p7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" name="Google Shape;270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7" name="Google Shape;277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8" name="Google Shape;27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" name="Google Shape;281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2" name="Google Shape;28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6" name="Google Shape;286;p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" name="Google Shape;28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" name="Google Shape;293;p7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" name="Google Shape;29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7" name="Google Shape;29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1" name="Google Shape;301;p7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2" name="Google Shape;302;p7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3" name="Google Shape;30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06" name="Google Shape;30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p8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0" name="Google Shape;310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3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19" name="Google Shape;319;p83"/>
          <p:cNvSpPr txBox="1"/>
          <p:nvPr>
            <p:ph type="title"/>
          </p:nvPr>
        </p:nvSpPr>
        <p:spPr>
          <a:xfrm>
            <a:off x="628650" y="654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1400"/>
              <a:buNone/>
              <a:defRPr b="1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1">
  <p:cSld name="CUSTOM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322" name="Google Shape;322;p85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12001" y="392205"/>
            <a:ext cx="6595873" cy="4463554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3" name="Google Shape;323;p85"/>
          <p:cNvSpPr txBox="1"/>
          <p:nvPr>
            <p:ph type="title"/>
          </p:nvPr>
        </p:nvSpPr>
        <p:spPr>
          <a:xfrm>
            <a:off x="100925" y="1314425"/>
            <a:ext cx="41508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300"/>
              <a:buNone/>
              <a:defRPr b="1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85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2">
  <p:cSld name="CUSTOM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6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erson wearing headphones and using a computer&#10;&#10;Description automatically generated" id="327" name="Google Shape;327;p86"/>
          <p:cNvPicPr preferRelativeResize="0"/>
          <p:nvPr/>
        </p:nvPicPr>
        <p:blipFill rotWithShape="1">
          <a:blip r:embed="rId2">
            <a:alphaModFix/>
          </a:blip>
          <a:srcRect b="7278" l="0" r="0" t="0"/>
          <a:stretch/>
        </p:blipFill>
        <p:spPr>
          <a:xfrm>
            <a:off x="3360766" y="267908"/>
            <a:ext cx="7097877" cy="4395784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8" name="Google Shape;328;p86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">
  <p:cSld name="CUSTOM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7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87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332" name="Google Shape;332;p87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">
  <p:cSld name="CUSTOM_1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8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88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336" name="Google Shape;336;p88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">
  <p:cSld name="CUSTOM_1_2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9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89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340" name="Google Shape;340;p89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5" name="Google Shape;345;p9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9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p9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3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93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9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9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6" name="Google Shape;356;p9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5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" name="Google Shape;359;p95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0" name="Google Shape;360;p95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1" name="Google Shape;361;p95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2" name="Google Shape;362;p95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9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9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9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7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0" name="Google Shape;370;p9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71" name="Google Shape;371;p97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72" name="Google Shape;372;p9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" name="Google Shape;373;p9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9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9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9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3" name="Google Shape;383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4" name="Google Shape;384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88" name="Google Shape;388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 1">
  <p:cSld name="Page Break 4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2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102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392" name="Google Shape;392;p102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 1">
  <p:cSld name="Page Break 5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03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5" name="Google Shape;395;p103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396" name="Google Shape;396;p103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 1">
  <p:cSld name="Page Break 3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4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104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400" name="Google Shape;400;p104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5" Type="http://schemas.openxmlformats.org/officeDocument/2006/relationships/theme" Target="../theme/theme6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2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2" Type="http://schemas.openxmlformats.org/officeDocument/2006/relationships/theme" Target="../theme/theme1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97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•"/>
              <a:defRPr b="0" i="0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•"/>
              <a:defRPr b="0" i="0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white text on a black background&#10;&#10;Description automatically generated"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61" y="4686563"/>
            <a:ext cx="1550863" cy="3041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•"/>
              <a:defRPr b="0" i="0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•"/>
              <a:defRPr b="0" i="0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white text on a black background&#10;&#10;Description automatically generated" id="141" name="Google Shape;14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61" y="4686563"/>
            <a:ext cx="1550863" cy="3041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i="0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5" name="Google Shape;315;p8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•"/>
              <a:defRPr i="0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•"/>
              <a:defRPr i="0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white text on a black background&#10;&#10;Description automatically generated" id="316" name="Google Shape;316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61" y="4686563"/>
            <a:ext cx="1550864" cy="3041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hyperlink" Target="https://code.visualstudio.com/" TargetMode="External"/><Relationship Id="rId5" Type="http://schemas.openxmlformats.org/officeDocument/2006/relationships/hyperlink" Target="https://code.visualstudio.com/docs" TargetMode="External"/><Relationship Id="rId6" Type="http://schemas.openxmlformats.org/officeDocument/2006/relationships/image" Target="../media/image42.png"/><Relationship Id="rId7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3.gif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3.gif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3.gif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37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33.gif"/><Relationship Id="rId5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46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hyperlink" Target="https://chocolatey.org/install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s://brew.sh/" TargetMode="External"/><Relationship Id="rId6" Type="http://schemas.openxmlformats.org/officeDocument/2006/relationships/image" Target="../media/image41.png"/><Relationship Id="rId7" Type="http://schemas.openxmlformats.org/officeDocument/2006/relationships/image" Target="../media/image49.png"/><Relationship Id="rId8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forms.gle/CWt9XK5M6CSZF7K87" TargetMode="External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jp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hyperlink" Target="http://drive.google.com/file/d/13kzKUITsx73QCuKjzS_LDb5fflScz4vn/view" TargetMode="External"/><Relationship Id="rId5" Type="http://schemas.openxmlformats.org/officeDocument/2006/relationships/image" Target="../media/image4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33.gif"/><Relationship Id="rId5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33.gif"/><Relationship Id="rId5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33.gif"/><Relationship Id="rId5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://www.hyperiondev.com/safeguardreporting" TargetMode="External"/><Relationship Id="rId6" Type="http://schemas.openxmlformats.org/officeDocument/2006/relationships/hyperlink" Target="https://hyperionde.wufoo.com/forms/zsgv4m40ui4i0g/" TargetMode="External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2.jp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s://github.com/" TargetMode="External"/><Relationship Id="rId5" Type="http://schemas.openxmlformats.org/officeDocument/2006/relationships/hyperlink" Target="https://docs.github.com/en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05"/>
          <p:cNvGrpSpPr/>
          <p:nvPr/>
        </p:nvGrpSpPr>
        <p:grpSpPr>
          <a:xfrm>
            <a:off x="125550" y="240725"/>
            <a:ext cx="8892900" cy="3521125"/>
            <a:chOff x="125550" y="-64075"/>
            <a:chExt cx="8892900" cy="3521125"/>
          </a:xfrm>
        </p:grpSpPr>
        <p:sp>
          <p:nvSpPr>
            <p:cNvPr id="406" name="Google Shape;406;p105"/>
            <p:cNvSpPr txBox="1"/>
            <p:nvPr/>
          </p:nvSpPr>
          <p:spPr>
            <a:xfrm>
              <a:off x="125550" y="-64075"/>
              <a:ext cx="8892900" cy="22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b="1" i="0" lang="en-GB" sz="3800" u="none" cap="none" strike="noStrike">
                  <a:solidFill>
                    <a:srgbClr val="AA80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Welcome to the </a:t>
              </a:r>
              <a:endParaRPr b="1" i="0" sz="3800" u="none" cap="none" strike="noStrike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t/>
              </a:r>
              <a:endParaRPr b="1" i="0" sz="3800" u="none" cap="none" strike="noStrike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1" sz="17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1" sz="17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GB" sz="3000" u="none" cap="none" strike="noStrike">
                  <a:solidFill>
                    <a:srgbClr val="AA80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Academic Onboarding</a:t>
              </a:r>
              <a:endParaRPr b="1" i="0" sz="3000" u="none" cap="none" strike="noStrike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7" name="Google Shape;407;p105"/>
            <p:cNvSpPr txBox="1"/>
            <p:nvPr/>
          </p:nvSpPr>
          <p:spPr>
            <a:xfrm>
              <a:off x="349000" y="3047550"/>
              <a:ext cx="81999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500"/>
                </a:spcBef>
                <a:spcAft>
                  <a:spcPts val="150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-GB" sz="1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Questions? Drop them in the chat. We'll have dedicated moderators answering questions.</a:t>
              </a:r>
              <a:endParaRPr b="1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08" name="Google Shape;408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34786" y="627825"/>
              <a:ext cx="3301827" cy="64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105"/>
            <p:cNvSpPr txBox="1"/>
            <p:nvPr/>
          </p:nvSpPr>
          <p:spPr>
            <a:xfrm>
              <a:off x="566699" y="2428905"/>
              <a:ext cx="76380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en-GB" sz="2600" u="none" cap="none" strike="noStrike">
                  <a:solidFill>
                    <a:srgbClr val="A9FFD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session will start shortly…</a:t>
              </a:r>
              <a:endParaRPr b="1" i="0" sz="9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114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14"/>
          <p:cNvSpPr txBox="1"/>
          <p:nvPr/>
        </p:nvSpPr>
        <p:spPr>
          <a:xfrm>
            <a:off x="0" y="257925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Preface:  Operating Systems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3566" y="2382888"/>
            <a:ext cx="1879325" cy="16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303" y="2156336"/>
            <a:ext cx="2046950" cy="18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809" y="2325501"/>
            <a:ext cx="2124539" cy="178615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14"/>
          <p:cNvSpPr txBox="1"/>
          <p:nvPr/>
        </p:nvSpPr>
        <p:spPr>
          <a:xfrm>
            <a:off x="718187" y="1302000"/>
            <a:ext cx="77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Which operating system do you use?</a:t>
            </a:r>
            <a:endParaRPr/>
          </a:p>
        </p:txBody>
      </p:sp>
      <p:pic>
        <p:nvPicPr>
          <p:cNvPr id="502" name="Google Shape;502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115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15"/>
          <p:cNvSpPr txBox="1"/>
          <p:nvPr/>
        </p:nvSpPr>
        <p:spPr>
          <a:xfrm>
            <a:off x="0" y="257925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Visual Studio Code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9" name="Google Shape;509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025" y="1217698"/>
            <a:ext cx="3039300" cy="3039300"/>
          </a:xfrm>
          <a:prstGeom prst="round1Rect">
            <a:avLst>
              <a:gd fmla="val 16667" name="adj"/>
            </a:avLst>
          </a:prstGeom>
          <a:noFill/>
          <a:ln>
            <a:noFill/>
          </a:ln>
          <a:effectLst>
            <a:outerShdw blurRad="185738" rotWithShape="0" algn="bl" dir="2700000" dist="142875">
              <a:srgbClr val="000000">
                <a:alpha val="49800"/>
              </a:srgbClr>
            </a:outerShdw>
          </a:effectLst>
        </p:spPr>
      </p:pic>
      <p:pic>
        <p:nvPicPr>
          <p:cNvPr id="510" name="Google Shape;510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9000" y="1217726"/>
            <a:ext cx="3039299" cy="30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116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16"/>
          <p:cNvSpPr txBox="1"/>
          <p:nvPr/>
        </p:nvSpPr>
        <p:spPr>
          <a:xfrm>
            <a:off x="-870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Installing VSCode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116"/>
          <p:cNvSpPr txBox="1"/>
          <p:nvPr/>
        </p:nvSpPr>
        <p:spPr>
          <a:xfrm>
            <a:off x="0" y="1128825"/>
            <a:ext cx="9126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sng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https://code.visualstudio.com/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sng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https://code.visualstudio.com/docs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Intro Videos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Setup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9" name="Google Shape;519;p116"/>
          <p:cNvPicPr preferRelativeResize="0"/>
          <p:nvPr/>
        </p:nvPicPr>
        <p:blipFill rotWithShape="1">
          <a:blip r:embed="rId6">
            <a:alphaModFix/>
          </a:blip>
          <a:srcRect b="22324" l="756" r="64048" t="3923"/>
          <a:stretch/>
        </p:blipFill>
        <p:spPr>
          <a:xfrm>
            <a:off x="5289500" y="1128825"/>
            <a:ext cx="3217800" cy="3793500"/>
          </a:xfrm>
          <a:prstGeom prst="round1Rect">
            <a:avLst>
              <a:gd fmla="val 16667" name="adj"/>
            </a:avLst>
          </a:prstGeom>
          <a:noFill/>
          <a:ln>
            <a:noFill/>
          </a:ln>
          <a:effectLst>
            <a:outerShdw blurRad="185738" rotWithShape="0" algn="bl" dir="2700000" dist="142875">
              <a:srgbClr val="000000">
                <a:alpha val="49800"/>
              </a:srgbClr>
            </a:outerShdw>
          </a:effectLst>
        </p:spPr>
      </p:pic>
      <p:pic>
        <p:nvPicPr>
          <p:cNvPr id="520" name="Google Shape;520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17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17"/>
          <p:cNvSpPr txBox="1"/>
          <p:nvPr/>
        </p:nvSpPr>
        <p:spPr>
          <a:xfrm>
            <a:off x="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VSCode  &gt;  Docs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7" name="Google Shape;527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73600"/>
            <a:ext cx="1436375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5" y="731700"/>
            <a:ext cx="7164300" cy="4411800"/>
          </a:xfrm>
          <a:prstGeom prst="round1Rect">
            <a:avLst>
              <a:gd fmla="val 16667" name="adj"/>
            </a:avLst>
          </a:prstGeom>
          <a:noFill/>
          <a:ln>
            <a:noFill/>
          </a:ln>
          <a:effectLst>
            <a:outerShdw blurRad="185738" rotWithShape="0" algn="bl" dir="2700000" dist="142875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118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18"/>
          <p:cNvSpPr txBox="1"/>
          <p:nvPr/>
        </p:nvSpPr>
        <p:spPr>
          <a:xfrm>
            <a:off x="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VSCode  &gt;  Windows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5" name="Google Shape;535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73600"/>
            <a:ext cx="1436375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055500"/>
            <a:ext cx="8473800" cy="4094400"/>
          </a:xfrm>
          <a:prstGeom prst="round1Rect">
            <a:avLst>
              <a:gd fmla="val 16667" name="adj"/>
            </a:avLst>
          </a:prstGeom>
          <a:noFill/>
          <a:ln>
            <a:noFill/>
          </a:ln>
          <a:effectLst>
            <a:outerShdw blurRad="185738" rotWithShape="0" algn="bl" dir="2700000" dist="142875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119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07125"/>
            <a:ext cx="8486700" cy="4236300"/>
          </a:xfrm>
          <a:prstGeom prst="round1Rect">
            <a:avLst>
              <a:gd fmla="val 16667" name="adj"/>
            </a:avLst>
          </a:prstGeom>
          <a:noFill/>
          <a:ln>
            <a:noFill/>
          </a:ln>
          <a:effectLst>
            <a:outerShdw blurRad="185738" rotWithShape="0" algn="bl" dir="2700000" dist="142875">
              <a:srgbClr val="000000">
                <a:alpha val="49800"/>
              </a:srgbClr>
            </a:outerShdw>
          </a:effectLst>
        </p:spPr>
      </p:pic>
      <p:sp>
        <p:nvSpPr>
          <p:cNvPr id="544" name="Google Shape;544;p119"/>
          <p:cNvSpPr txBox="1"/>
          <p:nvPr/>
        </p:nvSpPr>
        <p:spPr>
          <a:xfrm>
            <a:off x="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VSCode  &gt;  MacOS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20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20"/>
          <p:cNvSpPr txBox="1"/>
          <p:nvPr/>
        </p:nvSpPr>
        <p:spPr>
          <a:xfrm>
            <a:off x="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VSCode  &gt;  Linux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1" name="Google Shape;551;p120"/>
          <p:cNvSpPr txBox="1"/>
          <p:nvPr/>
        </p:nvSpPr>
        <p:spPr>
          <a:xfrm>
            <a:off x="8775" y="1094100"/>
            <a:ext cx="4024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1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Docs  </a:t>
            </a: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r>
              <a:rPr b="1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Setup  </a:t>
            </a: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&gt;</a:t>
            </a:r>
            <a:r>
              <a:rPr b="1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Linux</a:t>
            </a:r>
            <a:endParaRPr b="1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Debian &amp; Ubuntu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RHEL, Fedora &amp; CentOS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openSUSE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Arch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2" name="Google Shape;552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4814" y="844200"/>
            <a:ext cx="3013500" cy="4299300"/>
          </a:xfrm>
          <a:prstGeom prst="round1Rect">
            <a:avLst>
              <a:gd fmla="val 8418" name="adj"/>
            </a:avLst>
          </a:prstGeom>
          <a:noFill/>
          <a:ln>
            <a:noFill/>
          </a:ln>
          <a:effectLst>
            <a:outerShdw blurRad="185738" rotWithShape="0" algn="bl" dir="2700000" dist="142875">
              <a:srgbClr val="000000">
                <a:alpha val="49800"/>
              </a:srgbClr>
            </a:outerShdw>
          </a:effectLst>
        </p:spPr>
      </p:pic>
      <p:pic>
        <p:nvPicPr>
          <p:cNvPr id="553" name="Google Shape;553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9" y="0"/>
            <a:ext cx="912646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73600"/>
            <a:ext cx="1436375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21"/>
          <p:cNvPicPr preferRelativeResize="0"/>
          <p:nvPr/>
        </p:nvPicPr>
        <p:blipFill rotWithShape="1">
          <a:blip r:embed="rId5">
            <a:alphaModFix/>
          </a:blip>
          <a:srcRect b="8958" l="9518" r="0" t="0"/>
          <a:stretch/>
        </p:blipFill>
        <p:spPr>
          <a:xfrm>
            <a:off x="0" y="1200"/>
            <a:ext cx="9144000" cy="51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21"/>
          <p:cNvSpPr txBox="1"/>
          <p:nvPr/>
        </p:nvSpPr>
        <p:spPr>
          <a:xfrm>
            <a:off x="0" y="1200"/>
            <a:ext cx="42240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Let's  Breathe</a:t>
            </a:r>
            <a:endParaRPr b="0" i="0" sz="2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122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22"/>
          <p:cNvSpPr txBox="1"/>
          <p:nvPr/>
        </p:nvSpPr>
        <p:spPr>
          <a:xfrm>
            <a:off x="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Package Managers</a:t>
            </a:r>
            <a:endParaRPr b="1" i="0" sz="3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8" name="Google Shape;568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1250" y="949400"/>
            <a:ext cx="3813300" cy="3813300"/>
          </a:xfrm>
          <a:prstGeom prst="round1Rect">
            <a:avLst>
              <a:gd fmla="val 16667" name="adj"/>
            </a:avLst>
          </a:prstGeom>
          <a:noFill/>
          <a:ln>
            <a:noFill/>
          </a:ln>
          <a:effectLst>
            <a:outerShdw blurRad="185738" rotWithShape="0" algn="bl" dir="2700000" dist="142875">
              <a:srgbClr val="000000">
                <a:alpha val="49800"/>
              </a:srgbClr>
            </a:outerShdw>
          </a:effectLst>
        </p:spPr>
      </p:pic>
      <p:pic>
        <p:nvPicPr>
          <p:cNvPr id="569" name="Google Shape;569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23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123"/>
          <p:cNvSpPr txBox="1"/>
          <p:nvPr/>
        </p:nvSpPr>
        <p:spPr>
          <a:xfrm>
            <a:off x="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Package Managers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123"/>
          <p:cNvSpPr txBox="1"/>
          <p:nvPr/>
        </p:nvSpPr>
        <p:spPr>
          <a:xfrm>
            <a:off x="8700" y="818975"/>
            <a:ext cx="9126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1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Windows</a:t>
            </a: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↔ Chocolatey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b="0" i="0" lang="en-GB" sz="2000" u="sng" cap="none" strike="noStrike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https://chocolatey.org/install</a:t>
            </a:r>
            <a:endParaRPr b="0" i="0" sz="2000" u="sng" cap="none" strike="noStrike">
              <a:solidFill>
                <a:srgbClr val="0097A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1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MacOS</a:t>
            </a: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GB" sz="20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(and </a:t>
            </a:r>
            <a:r>
              <a:rPr b="1" i="0" lang="en-GB" sz="20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Linux</a:t>
            </a:r>
            <a:r>
              <a:rPr b="0" i="0" lang="en-GB" sz="2000" u="none" cap="none" strike="noStrike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↔ Homebrew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sng" cap="none" strike="noStrike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https://brew.sh/</a:t>
            </a:r>
            <a:endParaRPr b="1" i="0" sz="2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7" name="Google Shape;577;p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6159" y="2496007"/>
            <a:ext cx="1359075" cy="21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1914" y="2503383"/>
            <a:ext cx="1475251" cy="210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1274" y="2725849"/>
            <a:ext cx="2043875" cy="19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06"/>
          <p:cNvSpPr txBox="1"/>
          <p:nvPr/>
        </p:nvSpPr>
        <p:spPr>
          <a:xfrm>
            <a:off x="1509375" y="494213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Cyber Security Session Housekeeping</a:t>
            </a:r>
            <a:endParaRPr b="1" i="0" sz="20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106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106"/>
          <p:cNvCxnSpPr/>
          <p:nvPr/>
        </p:nvCxnSpPr>
        <p:spPr>
          <a:xfrm>
            <a:off x="839921" y="1013258"/>
            <a:ext cx="7365900" cy="99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106"/>
          <p:cNvSpPr txBox="1"/>
          <p:nvPr/>
        </p:nvSpPr>
        <p:spPr>
          <a:xfrm>
            <a:off x="921225" y="1076328"/>
            <a:ext cx="76500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(Fundamental British Values: Mutual Respect and Tolerance)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Academic Sessions. You can submit these questions here: </a:t>
            </a:r>
            <a:r>
              <a:rPr b="1" i="0" lang="en-GB" sz="1500" u="sng" cap="none" strike="noStrike">
                <a:solidFill>
                  <a:srgbClr val="0563C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Questions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9" name="Google Shape;419;p106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0" name="Google Shape;420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6" name="Google Shape;586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87" name="Google Shape;587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94" name="Google Shape;594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95" name="Google Shape;59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Choco screenshot</a:t>
            </a:r>
            <a:endParaRPr/>
          </a:p>
        </p:txBody>
      </p:sp>
      <p:pic>
        <p:nvPicPr>
          <p:cNvPr id="601" name="Google Shape;601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07" name="Google Shape;607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08" name="Google Shape;608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900" y="4737312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28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28" title="brew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29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29"/>
          <p:cNvSpPr txBox="1"/>
          <p:nvPr/>
        </p:nvSpPr>
        <p:spPr>
          <a:xfrm>
            <a:off x="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 </a:t>
            </a:r>
            <a:r>
              <a:rPr b="1" i="0" lang="en-GB" sz="4000" u="sng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2" name="Google Shape;622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73600"/>
            <a:ext cx="1436375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0112" y="910525"/>
            <a:ext cx="6643800" cy="3763200"/>
          </a:xfrm>
          <a:prstGeom prst="round1Rect">
            <a:avLst>
              <a:gd fmla="val 16667" name="adj"/>
            </a:avLst>
          </a:prstGeom>
          <a:noFill/>
          <a:ln>
            <a:noFill/>
          </a:ln>
          <a:effectLst>
            <a:outerShdw blurRad="185738" rotWithShape="0" algn="bl" dir="2700000" dist="142875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130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73600"/>
            <a:ext cx="1436375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30"/>
          <p:cNvPicPr preferRelativeResize="0"/>
          <p:nvPr/>
        </p:nvPicPr>
        <p:blipFill rotWithShape="1">
          <a:blip r:embed="rId5">
            <a:alphaModFix/>
          </a:blip>
          <a:srcRect b="9688" l="0" r="0" t="2952"/>
          <a:stretch/>
        </p:blipFill>
        <p:spPr>
          <a:xfrm>
            <a:off x="1851525" y="906625"/>
            <a:ext cx="6353100" cy="4168800"/>
          </a:xfrm>
          <a:prstGeom prst="round1Rect">
            <a:avLst>
              <a:gd fmla="val 16667" name="adj"/>
            </a:avLst>
          </a:prstGeom>
          <a:noFill/>
          <a:ln>
            <a:noFill/>
          </a:ln>
          <a:effectLst>
            <a:outerShdw blurRad="185738" rotWithShape="0" algn="bl" dir="2700000" dist="142875">
              <a:srgbClr val="000000">
                <a:alpha val="49800"/>
              </a:srgbClr>
            </a:outerShdw>
          </a:effectLst>
        </p:spPr>
      </p:pic>
      <p:sp>
        <p:nvSpPr>
          <p:cNvPr id="631" name="Google Shape;631;p130"/>
          <p:cNvSpPr txBox="1"/>
          <p:nvPr/>
        </p:nvSpPr>
        <p:spPr>
          <a:xfrm>
            <a:off x="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Python 3  &gt;  Official Website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31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31"/>
          <p:cNvSpPr txBox="1"/>
          <p:nvPr/>
        </p:nvSpPr>
        <p:spPr>
          <a:xfrm>
            <a:off x="-870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Useful Bookmarks 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131"/>
          <p:cNvSpPr txBox="1"/>
          <p:nvPr/>
        </p:nvSpPr>
        <p:spPr>
          <a:xfrm>
            <a:off x="0" y="1128825"/>
            <a:ext cx="9126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Student Dashboard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GitHub profile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Calendar invites – Lectures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VS Code documentation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9" name="Google Shape;639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32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32"/>
          <p:cNvSpPr txBox="1"/>
          <p:nvPr/>
        </p:nvSpPr>
        <p:spPr>
          <a:xfrm>
            <a:off x="8650" y="1893625"/>
            <a:ext cx="912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Q&amp;A Section</a:t>
            </a:r>
            <a:endParaRPr b="1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6" name="Google Shape;646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4013" y="696025"/>
            <a:ext cx="2051625" cy="6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32"/>
          <p:cNvSpPr txBox="1"/>
          <p:nvPr/>
        </p:nvSpPr>
        <p:spPr>
          <a:xfrm>
            <a:off x="2531575" y="2712400"/>
            <a:ext cx="381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Please use this time to ask any questions relating to the topic explained, should you have any</a:t>
            </a:r>
            <a:endParaRPr b="1" i="0" sz="15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8" name="Google Shape;648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33"/>
          <p:cNvPicPr preferRelativeResize="0"/>
          <p:nvPr/>
        </p:nvPicPr>
        <p:blipFill rotWithShape="1">
          <a:blip r:embed="rId3">
            <a:alphaModFix/>
          </a:blip>
          <a:srcRect b="1254" l="0" r="0" t="0"/>
          <a:stretch/>
        </p:blipFill>
        <p:spPr>
          <a:xfrm>
            <a:off x="0" y="0"/>
            <a:ext cx="9260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33"/>
          <p:cNvSpPr txBox="1"/>
          <p:nvPr/>
        </p:nvSpPr>
        <p:spPr>
          <a:xfrm>
            <a:off x="358525" y="394650"/>
            <a:ext cx="38517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GB" sz="38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Thank you for attending</a:t>
            </a:r>
            <a:endParaRPr b="1" i="0" sz="38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5" name="Google Shape;655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002" y="2090300"/>
            <a:ext cx="2568925" cy="12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07"/>
          <p:cNvSpPr txBox="1"/>
          <p:nvPr/>
        </p:nvSpPr>
        <p:spPr>
          <a:xfrm>
            <a:off x="876788" y="517950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Cyber Security Session Housekeeping </a:t>
            </a:r>
            <a:r>
              <a:rPr b="0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b="0" i="0" sz="20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107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107"/>
          <p:cNvCxnSpPr/>
          <p:nvPr/>
        </p:nvCxnSpPr>
        <p:spPr>
          <a:xfrm flipH="1" rot="10800000">
            <a:off x="839921" y="1002158"/>
            <a:ext cx="7378500" cy="111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9" name="Google Shape;429;p107"/>
          <p:cNvSpPr txBox="1"/>
          <p:nvPr/>
        </p:nvSpPr>
        <p:spPr>
          <a:xfrm>
            <a:off x="876800" y="1279774"/>
            <a:ext cx="7650000" cy="3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i="0" lang="en-GB" sz="1500" u="sng" cap="none" strike="noStrike">
                <a:solidFill>
                  <a:srgbClr val="0563C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www.hyperiondev.com/support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 a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safeguarding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incident: </a:t>
            </a:r>
            <a:r>
              <a:rPr b="1" i="0" lang="en-GB" sz="1500" u="sng" cap="none" strike="noStrike">
                <a:solidFill>
                  <a:srgbClr val="0563C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www.hyperiondev.com/safeguardreporting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b="1" i="0" lang="en-GB" sz="1500" u="sng" cap="none" strike="noStrike">
                <a:solidFill>
                  <a:srgbClr val="0563C1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Feedback on Lectures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If you are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hearing impaired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, please kindly </a:t>
            </a:r>
            <a:r>
              <a:rPr b="1"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enable captions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on Google chrome/Microsoft Edge via the 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accessibility</a:t>
            </a:r>
            <a:r>
              <a:rPr lang="en-GB" sz="1500">
                <a:solidFill>
                  <a:srgbClr val="103452"/>
                </a:solidFill>
                <a:latin typeface="Montserrat"/>
                <a:ea typeface="Montserrat"/>
                <a:cs typeface="Montserrat"/>
                <a:sym typeface="Montserrat"/>
              </a:rPr>
              <a:t> settings.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107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1" name="Google Shape;431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14" y="0"/>
            <a:ext cx="91484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09"/>
          <p:cNvSpPr/>
          <p:nvPr/>
        </p:nvSpPr>
        <p:spPr>
          <a:xfrm>
            <a:off x="0" y="-1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people looking at a computer&#10;&#10;Description automatically generated" id="443" name="Google Shape;443;p109"/>
          <p:cNvPicPr preferRelativeResize="0"/>
          <p:nvPr/>
        </p:nvPicPr>
        <p:blipFill rotWithShape="1">
          <a:blip r:embed="rId3">
            <a:alphaModFix amt="60000"/>
          </a:blip>
          <a:srcRect b="15732" l="0" r="0" t="0"/>
          <a:stretch/>
        </p:blipFill>
        <p:spPr>
          <a:xfrm>
            <a:off x="-1" y="8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09"/>
          <p:cNvSpPr txBox="1"/>
          <p:nvPr>
            <p:ph type="title"/>
          </p:nvPr>
        </p:nvSpPr>
        <p:spPr>
          <a:xfrm>
            <a:off x="630950" y="450325"/>
            <a:ext cx="80988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700"/>
              <a:buFont typeface="Verdana"/>
              <a:buNone/>
            </a:pPr>
            <a:r>
              <a:rPr lang="en-GB" sz="3500"/>
              <a:t>CyberSecurity</a:t>
            </a:r>
            <a:endParaRPr b="1" sz="1100"/>
          </a:p>
        </p:txBody>
      </p:sp>
      <p:sp>
        <p:nvSpPr>
          <p:cNvPr id="445" name="Google Shape;445;p109"/>
          <p:cNvSpPr txBox="1"/>
          <p:nvPr>
            <p:ph idx="1" type="subTitle"/>
          </p:nvPr>
        </p:nvSpPr>
        <p:spPr>
          <a:xfrm>
            <a:off x="630952" y="3489009"/>
            <a:ext cx="7406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b="1" lang="en-GB">
                <a:solidFill>
                  <a:srgbClr val="A9FFD7"/>
                </a:solidFill>
              </a:rPr>
              <a:t>December 2024</a:t>
            </a:r>
            <a:endParaRPr b="1">
              <a:solidFill>
                <a:srgbClr val="A9FFD7"/>
              </a:solidFill>
            </a:endParaRPr>
          </a:p>
        </p:txBody>
      </p:sp>
      <p:pic>
        <p:nvPicPr>
          <p:cNvPr id="446" name="Google Shape;446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1275" y="58219"/>
            <a:ext cx="2541169" cy="120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419" y="1165556"/>
            <a:ext cx="4599639" cy="9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4451" y="0"/>
            <a:ext cx="9215876" cy="51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7025" y="316450"/>
            <a:ext cx="4944250" cy="46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10"/>
          <p:cNvSpPr/>
          <p:nvPr/>
        </p:nvSpPr>
        <p:spPr>
          <a:xfrm>
            <a:off x="3736050" y="493950"/>
            <a:ext cx="4632600" cy="4434600"/>
          </a:xfrm>
          <a:prstGeom prst="rect">
            <a:avLst/>
          </a:prstGeom>
          <a:gradFill>
            <a:gsLst>
              <a:gs pos="0">
                <a:srgbClr val="D0E0E3"/>
              </a:gs>
              <a:gs pos="100000">
                <a:schemeClr val="lt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0345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52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2.          Visual Studio Code</a:t>
            </a:r>
            <a:endParaRPr/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200"/>
              <a:buFont typeface="Arial"/>
              <a:buChar char="○"/>
            </a:pPr>
            <a:r>
              <a:rPr b="0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What is </a:t>
            </a:r>
            <a:r>
              <a:rPr b="1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VSCode</a:t>
            </a:r>
            <a:r>
              <a:rPr b="0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/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200"/>
              <a:buFont typeface="Poppins"/>
              <a:buChar char="○"/>
            </a:pPr>
            <a:r>
              <a:rPr b="0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Installation</a:t>
            </a:r>
            <a:endParaRPr/>
          </a:p>
        </p:txBody>
      </p:sp>
      <p:sp>
        <p:nvSpPr>
          <p:cNvPr id="456" name="Google Shape;456;p110"/>
          <p:cNvSpPr txBox="1"/>
          <p:nvPr/>
        </p:nvSpPr>
        <p:spPr>
          <a:xfrm>
            <a:off x="462537" y="748467"/>
            <a:ext cx="2707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Objectives</a:t>
            </a:r>
            <a:endParaRPr b="1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7" name="Google Shape;457;p110"/>
          <p:cNvSpPr txBox="1"/>
          <p:nvPr/>
        </p:nvSpPr>
        <p:spPr>
          <a:xfrm>
            <a:off x="3931550" y="3901925"/>
            <a:ext cx="1638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034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110"/>
          <p:cNvSpPr txBox="1"/>
          <p:nvPr/>
        </p:nvSpPr>
        <p:spPr>
          <a:xfrm>
            <a:off x="3939738" y="4273925"/>
            <a:ext cx="1264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034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9" name="Google Shape;459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633" y="1816167"/>
            <a:ext cx="2711593" cy="22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10"/>
          <p:cNvSpPr txBox="1"/>
          <p:nvPr/>
        </p:nvSpPr>
        <p:spPr>
          <a:xfrm>
            <a:off x="3718050" y="532272"/>
            <a:ext cx="4668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200"/>
              <a:buFont typeface="Poppins"/>
              <a:buAutoNum type="arabicPeriod"/>
            </a:pPr>
            <a:r>
              <a:rPr b="1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endParaRPr b="1" i="0" sz="1200" u="none" cap="none" strike="noStrike">
              <a:solidFill>
                <a:srgbClr val="10345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200"/>
              <a:buFont typeface="Arial"/>
              <a:buChar char="○"/>
            </a:pPr>
            <a:r>
              <a:rPr lang="en-GB" sz="1200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Define what </a:t>
            </a:r>
            <a:r>
              <a:rPr b="1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GitHub </a:t>
            </a:r>
            <a:r>
              <a:rPr lang="en-GB" sz="1200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 is and what you’ll be using it for</a:t>
            </a:r>
            <a:r>
              <a:rPr b="0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/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200"/>
              <a:buFont typeface="Poppins"/>
              <a:buChar char="○"/>
            </a:pPr>
            <a:r>
              <a:rPr lang="en-GB" sz="1200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Describe how to access content and submit tasks.</a:t>
            </a:r>
            <a:endParaRPr b="0" i="0" sz="1200" u="none" cap="none" strike="noStrike">
              <a:solidFill>
                <a:srgbClr val="1034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110"/>
          <p:cNvSpPr txBox="1"/>
          <p:nvPr/>
        </p:nvSpPr>
        <p:spPr>
          <a:xfrm>
            <a:off x="3718050" y="3395228"/>
            <a:ext cx="4668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52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3.         Package Managers</a:t>
            </a:r>
            <a:endParaRPr b="1" i="0" sz="1200" u="none" cap="none" strike="noStrike">
              <a:solidFill>
                <a:srgbClr val="10345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200"/>
              <a:buFont typeface="Arial"/>
              <a:buChar char="○"/>
            </a:pPr>
            <a:r>
              <a:rPr b="0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Chocolatey (Windows)</a:t>
            </a:r>
            <a:endParaRPr b="0" i="0" sz="1200" u="none" cap="none" strike="noStrike">
              <a:solidFill>
                <a:srgbClr val="10345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200"/>
              <a:buFont typeface="Poppins"/>
              <a:buChar char="○"/>
            </a:pPr>
            <a:r>
              <a:rPr b="0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Homebrew (MacOS and Linux)</a:t>
            </a:r>
            <a:endParaRPr/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452"/>
              </a:buClr>
              <a:buSzPts val="1200"/>
              <a:buFont typeface="Poppins"/>
              <a:buChar char="○"/>
            </a:pPr>
            <a:r>
              <a:rPr b="0" i="0" lang="en-GB" sz="1200" u="none" cap="none" strike="noStrike">
                <a:solidFill>
                  <a:srgbClr val="103452"/>
                </a:solidFill>
                <a:latin typeface="Poppins"/>
                <a:ea typeface="Poppins"/>
                <a:cs typeface="Poppins"/>
                <a:sym typeface="Poppins"/>
              </a:rPr>
              <a:t>Installing Python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11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11"/>
          <p:cNvSpPr txBox="1"/>
          <p:nvPr/>
        </p:nvSpPr>
        <p:spPr>
          <a:xfrm>
            <a:off x="-870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What is GitHub? 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111"/>
          <p:cNvSpPr txBox="1"/>
          <p:nvPr/>
        </p:nvSpPr>
        <p:spPr>
          <a:xfrm>
            <a:off x="0" y="1128825"/>
            <a:ext cx="9126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sng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r>
              <a:rPr b="0" i="0" lang="en-GB" sz="2000" u="sng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sng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https://docs.github.com/en</a:t>
            </a:r>
            <a:endParaRPr b="0" i="0" sz="2000" u="sng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sng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Access notes and content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Upload answer files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0" name="Google Shape;470;p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6854" y="1210599"/>
            <a:ext cx="3093771" cy="309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12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12"/>
          <p:cNvSpPr txBox="1"/>
          <p:nvPr/>
        </p:nvSpPr>
        <p:spPr>
          <a:xfrm>
            <a:off x="-870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Accessing Your Content 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112"/>
          <p:cNvSpPr txBox="1"/>
          <p:nvPr/>
        </p:nvSpPr>
        <p:spPr>
          <a:xfrm>
            <a:off x="0" y="1128825"/>
            <a:ext cx="9126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Content is available on GitHub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your files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Read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Study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Practice</a:t>
            </a:r>
            <a:endParaRPr b="0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9" name="Google Shape;479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7577" y="1708965"/>
            <a:ext cx="5798561" cy="290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113"/>
          <p:cNvPicPr preferRelativeResize="0"/>
          <p:nvPr/>
        </p:nvPicPr>
        <p:blipFill rotWithShape="1">
          <a:blip r:embed="rId3">
            <a:alphaModFix/>
          </a:blip>
          <a:srcRect b="0" l="0" r="0" t="189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113"/>
          <p:cNvSpPr txBox="1"/>
          <p:nvPr/>
        </p:nvSpPr>
        <p:spPr>
          <a:xfrm>
            <a:off x="-8700" y="0"/>
            <a:ext cx="9144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Submitting Your Answers for Review </a:t>
            </a:r>
            <a:endParaRPr b="1" i="0" sz="3400" u="none" cap="none" strike="noStrike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p113"/>
          <p:cNvSpPr txBox="1"/>
          <p:nvPr/>
        </p:nvSpPr>
        <p:spPr>
          <a:xfrm>
            <a:off x="0" y="731700"/>
            <a:ext cx="9126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Navigate to the task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 on “Add file”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Char char="●"/>
            </a:pPr>
            <a:r>
              <a:rPr b="0" i="0" lang="en-GB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Upload your answer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8" name="Google Shape;48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804" y="2743838"/>
            <a:ext cx="2979678" cy="20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9180" y="1140282"/>
            <a:ext cx="5588768" cy="335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6803" y="4764809"/>
            <a:ext cx="7674005" cy="38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813" y="4763313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Grammar DfE C5">
  <a:themeElements>
    <a:clrScheme name="#57CEA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E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Grammar DfE C5">
  <a:themeElements>
    <a:clrScheme name="#57CEA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E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CoGrammar DfE C5">
  <a:themeElements>
    <a:clrScheme name="#57CEA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E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